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74" r:id="rId7"/>
    <p:sldId id="263" r:id="rId8"/>
    <p:sldId id="265" r:id="rId9"/>
    <p:sldId id="264" r:id="rId10"/>
    <p:sldId id="266" r:id="rId11"/>
    <p:sldId id="267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0"/>
  </p:normalViewPr>
  <p:slideViewPr>
    <p:cSldViewPr snapToGrid="0" snapToObjects="1">
      <p:cViewPr varScale="1">
        <p:scale>
          <a:sx n="64" d="100"/>
          <a:sy n="64" d="100"/>
        </p:scale>
        <p:origin x="1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Escribe una cita aquí”"/>
          <p:cNvSpPr txBox="1">
            <a:spLocks noGrp="1"/>
          </p:cNvSpPr>
          <p:nvPr>
            <p:ph type="body" sz="quarter" idx="21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“Escribe una cita aquí”</a:t>
            </a:r>
          </a:p>
        </p:txBody>
      </p:sp>
      <p:sp>
        <p:nvSpPr>
          <p:cNvPr id="94" name="– Juan Pérez"/>
          <p:cNvSpPr txBox="1">
            <a:spLocks noGrp="1"/>
          </p:cNvSpPr>
          <p:nvPr>
            <p:ph type="body" sz="quarter" idx="22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 Juan Pérez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21"/>
          </p:nvPr>
        </p:nvSpPr>
        <p:spPr>
          <a:xfrm>
            <a:off x="-355600" y="0"/>
            <a:ext cx="14782326" cy="10375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21"/>
          </p:nvPr>
        </p:nvSpPr>
        <p:spPr>
          <a:xfrm>
            <a:off x="1574800" y="114300"/>
            <a:ext cx="9855200" cy="650260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idx="21"/>
          </p:nvPr>
        </p:nvSpPr>
        <p:spPr>
          <a:xfrm>
            <a:off x="3759200" y="825500"/>
            <a:ext cx="11548692" cy="762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21"/>
          </p:nvPr>
        </p:nvSpPr>
        <p:spPr>
          <a:xfrm>
            <a:off x="5283200" y="2819400"/>
            <a:ext cx="8565280" cy="5651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21"/>
          </p:nvPr>
        </p:nvSpPr>
        <p:spPr>
          <a:xfrm>
            <a:off x="7391400" y="762000"/>
            <a:ext cx="4660900" cy="307533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half" idx="22"/>
          </p:nvPr>
        </p:nvSpPr>
        <p:spPr>
          <a:xfrm>
            <a:off x="6901631" y="3197028"/>
            <a:ext cx="5380144" cy="8115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idx="23"/>
          </p:nvPr>
        </p:nvSpPr>
        <p:spPr>
          <a:xfrm>
            <a:off x="-2291141" y="-26019"/>
            <a:ext cx="12309676" cy="923376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 de texto 1…"/>
          <p:cNvSpPr txBox="1">
            <a:spLocks noGrp="1"/>
          </p:cNvSpPr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El dibujo en la historia del pensamiento human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309625">
              <a:defRPr sz="3815"/>
            </a:lvl1pPr>
          </a:lstStyle>
          <a:p>
            <a:r>
              <a:rPr dirty="0"/>
              <a:t>El dibujo en la</a:t>
            </a:r>
            <a:r>
              <a:rPr lang="es-ES" dirty="0"/>
              <a:t> historia </a:t>
            </a:r>
            <a:r>
              <a:rPr dirty="0"/>
              <a:t> del </a:t>
            </a:r>
            <a:r>
              <a:rPr lang="es-ES" dirty="0"/>
              <a:t> </a:t>
            </a:r>
            <a:r>
              <a:rPr lang="es-ES"/>
              <a:t>pensamiento humano </a:t>
            </a:r>
            <a:r>
              <a:rPr lang="es-ES" dirty="0"/>
              <a:t>como  generador de conocimiento</a:t>
            </a:r>
            <a:endParaRPr dirty="0"/>
          </a:p>
        </p:txBody>
      </p:sp>
      <p:sp>
        <p:nvSpPr>
          <p:cNvPr id="121" name="Dra. Ariadne García Morales"/>
          <p:cNvSpPr txBox="1">
            <a:spLocks noGrp="1"/>
          </p:cNvSpPr>
          <p:nvPr>
            <p:ph type="body" sz="quarter" idx="1"/>
          </p:nvPr>
        </p:nvSpPr>
        <p:spPr>
          <a:xfrm>
            <a:off x="1270000" y="8293100"/>
            <a:ext cx="10464800" cy="1460500"/>
          </a:xfrm>
          <a:prstGeom prst="rect">
            <a:avLst/>
          </a:prstGeom>
        </p:spPr>
        <p:txBody>
          <a:bodyPr/>
          <a:lstStyle>
            <a:lvl1pPr algn="r">
              <a:lnSpc>
                <a:spcPct val="70000"/>
              </a:lnSpc>
              <a:spcBef>
                <a:spcPts val="600"/>
              </a:spcBef>
              <a:defRPr sz="4800">
                <a:solidFill>
                  <a:srgbClr val="434445"/>
                </a:solidFill>
              </a:defRPr>
            </a:lvl1pPr>
          </a:lstStyle>
          <a:p>
            <a:r>
              <a:rPr dirty="0"/>
              <a:t>Dra. Ariadne García Morales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CAE8A20C-BA87-4ACB-495A-EFF394BBE75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r="4531"/>
          <a:stretch>
            <a:fillRect/>
          </a:stretch>
        </p:blipFill>
        <p:spPr>
          <a:xfrm>
            <a:off x="1574800" y="812591"/>
            <a:ext cx="9855200" cy="5524709"/>
          </a:xfr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R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ARTE</a:t>
            </a:r>
          </a:p>
        </p:txBody>
      </p:sp>
      <p:sp>
        <p:nvSpPr>
          <p:cNvPr id="155" name="Conforme el hombre evolucionó, transformó su vida, sus ideas, su religión; por lo que las expresiones plásticas cambiaron su carácter utilitario y se convirtieron en expresiones plásticas,  y el hombre en artista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Conforme el hombre evolucionó, transformó su vida, sus ideas, su religión; por lo que las expresiones plásticas cambiaron su carácter utilitario y se convirtieron en </a:t>
            </a:r>
            <a:r>
              <a:rPr>
                <a:solidFill>
                  <a:srgbClr val="252FED"/>
                </a:solidFill>
              </a:rPr>
              <a:t>expresiones plásticas,  </a:t>
            </a:r>
            <a:r>
              <a:rPr>
                <a:solidFill>
                  <a:srgbClr val="000000"/>
                </a:solidFill>
              </a:rPr>
              <a:t>y el hombre en</a:t>
            </a:r>
            <a:r>
              <a:rPr>
                <a:solidFill>
                  <a:srgbClr val="252FED"/>
                </a:solidFill>
              </a:rPr>
              <a:t> artista.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undamento de las art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Fundamento de las artes</a:t>
            </a:r>
          </a:p>
        </p:txBody>
      </p:sp>
      <p:sp>
        <p:nvSpPr>
          <p:cNvPr id="158" name="En el dibujo, el hombre encontró el medio idóneo para comunicarse gráficamente. La evolución del dibujo ha estado ligada a la necesidad social de comunicación del ser humano. Pero también es el principio fundamental de todas las artes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rPr dirty="0"/>
              <a:t>En el dibujo, el hombre </a:t>
            </a:r>
            <a:r>
              <a:rPr lang="es-ES" dirty="0"/>
              <a:t>encontró </a:t>
            </a:r>
            <a:r>
              <a:rPr dirty="0"/>
              <a:t>el medio </a:t>
            </a:r>
            <a:r>
              <a:rPr lang="es-ES" dirty="0"/>
              <a:t>idóneo </a:t>
            </a:r>
            <a:r>
              <a:rPr dirty="0"/>
              <a:t>para</a:t>
            </a:r>
            <a:r>
              <a:rPr lang="es-ES" dirty="0"/>
              <a:t>comunicarse gráficamente</a:t>
            </a:r>
            <a:r>
              <a:rPr dirty="0"/>
              <a:t>. La </a:t>
            </a:r>
            <a:r>
              <a:rPr lang="es-ES" dirty="0"/>
              <a:t>evolución </a:t>
            </a:r>
            <a:r>
              <a:rPr dirty="0"/>
              <a:t>del dibujo ha estado </a:t>
            </a:r>
            <a:r>
              <a:rPr lang="es-ES" dirty="0"/>
              <a:t>ligada </a:t>
            </a:r>
            <a:r>
              <a:rPr dirty="0"/>
              <a:t> a la </a:t>
            </a:r>
            <a:r>
              <a:rPr lang="es-ES" dirty="0"/>
              <a:t>necesidad </a:t>
            </a:r>
            <a:r>
              <a:rPr dirty="0"/>
              <a:t>social de comunicación del ser </a:t>
            </a:r>
            <a:r>
              <a:rPr lang="es-ES" dirty="0"/>
              <a:t>humano</a:t>
            </a:r>
            <a:r>
              <a:rPr dirty="0"/>
              <a:t>. Pero también es el principio fundamental de todas las </a:t>
            </a:r>
            <a:r>
              <a:rPr lang="es-ES" dirty="0"/>
              <a:t>artes y es difusor  de conocimiento.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n" descr="Imagen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724650" y="1357283"/>
            <a:ext cx="4787900" cy="7086601"/>
          </a:xfrm>
          <a:prstGeom prst="rect">
            <a:avLst/>
          </a:prstGeom>
        </p:spPr>
      </p:pic>
      <p:sp>
        <p:nvSpPr>
          <p:cNvPr id="130" name="Origen del dibuj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Origen del dibujo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Orige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Origenes</a:t>
            </a:r>
          </a:p>
        </p:txBody>
      </p:sp>
      <p:sp>
        <p:nvSpPr>
          <p:cNvPr id="133" name="La necesidad del hombre de comunicar sus ideas, sentimientos, necesidades, etc. siempre ha existido.…"/>
          <p:cNvSpPr txBox="1">
            <a:spLocks noGrp="1"/>
          </p:cNvSpPr>
          <p:nvPr>
            <p:ph type="body" sz="half" idx="1"/>
          </p:nvPr>
        </p:nvSpPr>
        <p:spPr>
          <a:xfrm>
            <a:off x="1270000" y="2819400"/>
            <a:ext cx="5933215" cy="5842000"/>
          </a:xfrm>
          <a:prstGeom prst="rect">
            <a:avLst/>
          </a:prstGeom>
        </p:spPr>
        <p:txBody>
          <a:bodyPr/>
          <a:lstStyle/>
          <a:p>
            <a:pPr marL="375920" indent="-375920" defTabSz="467359">
              <a:spcBef>
                <a:spcPts val="2400"/>
              </a:spcBef>
              <a:buBlip>
                <a:blip r:embed="rId2"/>
              </a:buBlip>
              <a:defRPr sz="3040"/>
            </a:pPr>
            <a:r>
              <a:t>La necesidad del hombre de comunicar sus ideas, sentimientos, necesidades, etc. siempre ha existido.</a:t>
            </a:r>
          </a:p>
          <a:p>
            <a:pPr marL="375920" indent="-375920" defTabSz="467359">
              <a:spcBef>
                <a:spcPts val="2400"/>
              </a:spcBef>
              <a:buBlip>
                <a:blip r:embed="rId2"/>
              </a:buBlip>
              <a:defRPr sz="3040"/>
            </a:pPr>
            <a:r>
              <a:t>El dibujo ha sido  el medio de comunicación más utilizado. Si revisamos las diferentes culturas que han existido, veremos que esto se repite.</a:t>
            </a:r>
          </a:p>
        </p:txBody>
      </p:sp>
      <p:pic>
        <p:nvPicPr>
          <p:cNvPr id="134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560" y="3323563"/>
            <a:ext cx="4884147" cy="4070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Medio de comunicació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Medio de comunicación</a:t>
            </a:r>
          </a:p>
        </p:txBody>
      </p:sp>
      <p:sp>
        <p:nvSpPr>
          <p:cNvPr id="137" name="Antes del lenguaje o la escritura, la Comunicación Visual  a través del dibujo es el primer medio de comunicación."/>
          <p:cNvSpPr txBox="1">
            <a:spLocks noGrp="1"/>
          </p:cNvSpPr>
          <p:nvPr>
            <p:ph type="body" sz="half" idx="1"/>
          </p:nvPr>
        </p:nvSpPr>
        <p:spPr>
          <a:xfrm>
            <a:off x="6112933" y="2667000"/>
            <a:ext cx="5492420" cy="5842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 Antes del </a:t>
            </a:r>
            <a:r>
              <a:rPr lang="es-ES" dirty="0"/>
              <a:t>lenguaje </a:t>
            </a:r>
            <a:r>
              <a:rPr dirty="0"/>
              <a:t>o la </a:t>
            </a:r>
            <a:r>
              <a:rPr lang="es-ES" dirty="0"/>
              <a:t>escritura</a:t>
            </a:r>
            <a:r>
              <a:rPr dirty="0"/>
              <a:t>, la </a:t>
            </a:r>
            <a:r>
              <a:rPr dirty="0">
                <a:solidFill>
                  <a:srgbClr val="F24758"/>
                </a:solidFill>
              </a:rPr>
              <a:t>Comunicación Visual </a:t>
            </a:r>
            <a:r>
              <a:rPr dirty="0"/>
              <a:t> a </a:t>
            </a:r>
            <a:r>
              <a:rPr lang="es-ES" dirty="0"/>
              <a:t>través </a:t>
            </a:r>
            <a:r>
              <a:rPr dirty="0"/>
              <a:t>del dibujo es el primer medio de comunicación</a:t>
            </a:r>
            <a:r>
              <a:rPr lang="es-ES" dirty="0"/>
              <a:t> y de generación de conocimiento.</a:t>
            </a:r>
            <a:r>
              <a:rPr dirty="0"/>
              <a:t> </a:t>
            </a:r>
          </a:p>
        </p:txBody>
      </p:sp>
      <p:pic>
        <p:nvPicPr>
          <p:cNvPr id="138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57" y="3529919"/>
            <a:ext cx="5047139" cy="3572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n" descr="Imagen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680199" y="2806699"/>
            <a:ext cx="5118101" cy="5702301"/>
          </a:xfrm>
          <a:prstGeom prst="rect">
            <a:avLst/>
          </a:prstGeom>
        </p:spPr>
      </p:pic>
      <p:sp>
        <p:nvSpPr>
          <p:cNvPr id="141" name="Pictogram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Pictogramas</a:t>
            </a:r>
          </a:p>
        </p:txBody>
      </p:sp>
      <p:sp>
        <p:nvSpPr>
          <p:cNvPr id="142" name="Existen dos tipos de representación. La primera se denomina pictografía y tenía la intensión de representar su entorno, por lo que trata de ser más realista. Este tipo de representación d origen a la PINTURA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 dirty="0"/>
              <a:t>Existen dos </a:t>
            </a:r>
            <a:r>
              <a:rPr lang="es-ES" dirty="0"/>
              <a:t>tipos</a:t>
            </a:r>
            <a:r>
              <a:rPr dirty="0"/>
              <a:t> de representación. La </a:t>
            </a:r>
            <a:r>
              <a:rPr lang="es-ES" dirty="0"/>
              <a:t>primera </a:t>
            </a:r>
            <a:r>
              <a:rPr dirty="0"/>
              <a:t>se denomina </a:t>
            </a:r>
            <a:r>
              <a:rPr dirty="0" err="1">
                <a:solidFill>
                  <a:srgbClr val="DE2036"/>
                </a:solidFill>
              </a:rPr>
              <a:t>pictografía</a:t>
            </a:r>
            <a:r>
              <a:rPr dirty="0"/>
              <a:t> y </a:t>
            </a:r>
            <a:r>
              <a:rPr lang="es-ES" dirty="0"/>
              <a:t>tenía </a:t>
            </a:r>
            <a:r>
              <a:rPr dirty="0"/>
              <a:t>la </a:t>
            </a:r>
            <a:r>
              <a:rPr lang="es-ES" dirty="0"/>
              <a:t>intensión </a:t>
            </a:r>
            <a:r>
              <a:rPr dirty="0"/>
              <a:t>de representar su entorno, por lo que </a:t>
            </a:r>
            <a:r>
              <a:rPr lang="es-ES" dirty="0"/>
              <a:t>trata </a:t>
            </a:r>
            <a:r>
              <a:rPr dirty="0"/>
              <a:t>de ser más</a:t>
            </a:r>
            <a:r>
              <a:rPr lang="es-ES" dirty="0"/>
              <a:t> realista</a:t>
            </a:r>
            <a:r>
              <a:rPr dirty="0"/>
              <a:t>. Este tipo de representación d</a:t>
            </a:r>
            <a:r>
              <a:rPr lang="es-ES" dirty="0"/>
              <a:t>a</a:t>
            </a:r>
            <a:r>
              <a:rPr dirty="0"/>
              <a:t> </a:t>
            </a:r>
            <a:r>
              <a:rPr lang="es-ES" dirty="0"/>
              <a:t>origen </a:t>
            </a:r>
            <a:r>
              <a:rPr dirty="0"/>
              <a:t> a la </a:t>
            </a:r>
            <a:r>
              <a:rPr dirty="0">
                <a:solidFill>
                  <a:srgbClr val="ED1F48"/>
                </a:solidFill>
              </a:rPr>
              <a:t>PINTURA.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B1A13B-8A47-E9C0-9E06-2F59D151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Tipo de conocimiento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0E94A4-B653-9805-CE3F-D04B90F0FBB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69999" y="2819400"/>
            <a:ext cx="5588001" cy="5651500"/>
          </a:xfrm>
        </p:spPr>
        <p:txBody>
          <a:bodyPr/>
          <a:lstStyle/>
          <a:p>
            <a:r>
              <a:rPr lang="es-ES_tradnl" dirty="0"/>
              <a:t>En este periodo  la intensión era conocer el entorno y representarlo.</a:t>
            </a:r>
          </a:p>
          <a:p>
            <a:r>
              <a:rPr lang="es-ES_tradnl" dirty="0"/>
              <a:t>Mostrar los fenómenos naturales y mostrarlos para entender ese  entorno</a:t>
            </a:r>
          </a:p>
          <a:p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575474-7327-85C2-D514-793FF56B0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301" y="4094922"/>
            <a:ext cx="5614997" cy="29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45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deogram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Ideogramas</a:t>
            </a:r>
          </a:p>
        </p:txBody>
      </p:sp>
      <p:sp>
        <p:nvSpPr>
          <p:cNvPr id="145" name="La otra forma de representación so los ideogramas. Son representaciones más esquemáticas, porque su intensión es comunicarse, representar ideas. Dieron origen a los signos y símbolos y  estos a la escritura."/>
          <p:cNvSpPr txBox="1">
            <a:spLocks noGrp="1"/>
          </p:cNvSpPr>
          <p:nvPr>
            <p:ph type="body" sz="half" idx="1"/>
          </p:nvPr>
        </p:nvSpPr>
        <p:spPr>
          <a:xfrm>
            <a:off x="6604000" y="2548466"/>
            <a:ext cx="5159375" cy="5842001"/>
          </a:xfrm>
          <a:prstGeom prst="rect">
            <a:avLst/>
          </a:prstGeom>
        </p:spPr>
        <p:txBody>
          <a:bodyPr/>
          <a:lstStyle/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rPr dirty="0"/>
              <a:t>La </a:t>
            </a:r>
            <a:r>
              <a:rPr dirty="0" err="1"/>
              <a:t>otra</a:t>
            </a:r>
            <a:r>
              <a:rPr dirty="0"/>
              <a:t> forma de representación so los </a:t>
            </a:r>
            <a:r>
              <a:rPr dirty="0" err="1">
                <a:solidFill>
                  <a:srgbClr val="EC243D"/>
                </a:solidFill>
              </a:rPr>
              <a:t>ideogramas</a:t>
            </a:r>
            <a:r>
              <a:rPr dirty="0"/>
              <a:t>. Son </a:t>
            </a:r>
            <a:r>
              <a:rPr dirty="0" err="1"/>
              <a:t>representaciones</a:t>
            </a:r>
            <a:r>
              <a:rPr dirty="0"/>
              <a:t> más </a:t>
            </a:r>
            <a:r>
              <a:rPr dirty="0" err="1"/>
              <a:t>esquemáticas</a:t>
            </a:r>
            <a:r>
              <a:rPr dirty="0"/>
              <a:t>, </a:t>
            </a:r>
            <a:r>
              <a:rPr dirty="0" err="1"/>
              <a:t>porque</a:t>
            </a:r>
            <a:r>
              <a:rPr dirty="0"/>
              <a:t> su </a:t>
            </a:r>
            <a:r>
              <a:rPr dirty="0" err="1"/>
              <a:t>inten</a:t>
            </a:r>
            <a:r>
              <a:rPr lang="es-ES" dirty="0"/>
              <a:t>c</a:t>
            </a:r>
            <a:r>
              <a:rPr dirty="0" err="1"/>
              <a:t>ión</a:t>
            </a:r>
            <a:r>
              <a:rPr dirty="0"/>
              <a:t> es </a:t>
            </a:r>
            <a:r>
              <a:rPr dirty="0" err="1"/>
              <a:t>comunicarse</a:t>
            </a:r>
            <a:r>
              <a:rPr dirty="0"/>
              <a:t>, representar ideas. </a:t>
            </a:r>
            <a:r>
              <a:rPr dirty="0" err="1"/>
              <a:t>Dieron</a:t>
            </a:r>
            <a:r>
              <a:rPr dirty="0"/>
              <a:t> </a:t>
            </a:r>
            <a:r>
              <a:rPr dirty="0" err="1"/>
              <a:t>origen</a:t>
            </a:r>
            <a:r>
              <a:rPr dirty="0"/>
              <a:t> a </a:t>
            </a:r>
            <a:r>
              <a:rPr dirty="0">
                <a:solidFill>
                  <a:srgbClr val="E81F47"/>
                </a:solidFill>
              </a:rPr>
              <a:t>los </a:t>
            </a:r>
            <a:r>
              <a:rPr dirty="0" err="1">
                <a:solidFill>
                  <a:srgbClr val="E81F47"/>
                </a:solidFill>
              </a:rPr>
              <a:t>signos</a:t>
            </a:r>
            <a:r>
              <a:rPr dirty="0">
                <a:solidFill>
                  <a:srgbClr val="E81F47"/>
                </a:solidFill>
              </a:rPr>
              <a:t> y </a:t>
            </a:r>
            <a:r>
              <a:rPr dirty="0" err="1">
                <a:solidFill>
                  <a:srgbClr val="E81F47"/>
                </a:solidFill>
              </a:rPr>
              <a:t>símbolos</a:t>
            </a:r>
            <a:r>
              <a:rPr dirty="0">
                <a:solidFill>
                  <a:srgbClr val="E81F47"/>
                </a:solidFill>
              </a:rPr>
              <a:t> y  </a:t>
            </a:r>
            <a:r>
              <a:rPr dirty="0" err="1">
                <a:solidFill>
                  <a:srgbClr val="E81F47"/>
                </a:solidFill>
              </a:rPr>
              <a:t>estos</a:t>
            </a:r>
            <a:r>
              <a:rPr dirty="0">
                <a:solidFill>
                  <a:srgbClr val="E81F47"/>
                </a:solidFill>
              </a:rPr>
              <a:t> a la </a:t>
            </a:r>
            <a:r>
              <a:rPr dirty="0" err="1">
                <a:solidFill>
                  <a:srgbClr val="E81F47"/>
                </a:solidFill>
              </a:rPr>
              <a:t>escritura</a:t>
            </a:r>
            <a:r>
              <a:rPr dirty="0">
                <a:solidFill>
                  <a:srgbClr val="E81F47"/>
                </a:solidFill>
              </a:rPr>
              <a:t>.</a:t>
            </a:r>
          </a:p>
        </p:txBody>
      </p:sp>
      <p:pic>
        <p:nvPicPr>
          <p:cNvPr id="146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23" y="2483791"/>
            <a:ext cx="4976519" cy="584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onocimien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Conocimiento</a:t>
            </a:r>
          </a:p>
        </p:txBody>
      </p:sp>
      <p:sp>
        <p:nvSpPr>
          <p:cNvPr id="152" name="Con el paso del tiempo el dibujo se diversificó y con la ayuda de signos, códigos y símbolos pudo comunicar conceptos técnicos, ideas, etc., que permitieron por ejemplo construir muchas obras de arquitectura y sobre todo que el conocimiento pudiera pasar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Con el paso del tiempo el dibujo se diversificó y con la ayuda de </a:t>
            </a:r>
            <a:r>
              <a:rPr>
                <a:solidFill>
                  <a:srgbClr val="2538D0"/>
                </a:solidFill>
              </a:rPr>
              <a:t>signos, códigos y símbolos </a:t>
            </a:r>
            <a:r>
              <a:t>pudo comunicar conceptos técnicos, ideas, etc., que permitieron por ejemplo construir muchas obras de arquitectura y sobre todo que el conocimiento pudiera pasar de generación en generación.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Importanc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Importancia</a:t>
            </a:r>
            <a:endParaRPr dirty="0"/>
          </a:p>
        </p:txBody>
      </p:sp>
      <p:sp>
        <p:nvSpPr>
          <p:cNvPr id="149" name="Lo importante es ver que el hombre observaba perfectamente lo que quería representar para reproducir sus formas y dibujarlo. Utilizaba los materiales que encontraba y descubría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rPr dirty="0"/>
              <a:t>Lo </a:t>
            </a:r>
            <a:r>
              <a:rPr lang="es-ES" dirty="0"/>
              <a:t> importante </a:t>
            </a:r>
            <a:r>
              <a:rPr dirty="0"/>
              <a:t>es </a:t>
            </a:r>
            <a:r>
              <a:rPr lang="es-ES" dirty="0"/>
              <a:t> ver </a:t>
            </a:r>
            <a:r>
              <a:rPr dirty="0"/>
              <a:t>que el hombre </a:t>
            </a:r>
            <a:r>
              <a:rPr lang="es-ES" dirty="0"/>
              <a:t>observaba perfectamente </a:t>
            </a:r>
            <a:r>
              <a:rPr dirty="0"/>
              <a:t>lo que </a:t>
            </a:r>
            <a:r>
              <a:rPr lang="es-ES" dirty="0"/>
              <a:t>quería </a:t>
            </a:r>
            <a:r>
              <a:rPr dirty="0"/>
              <a:t> representar para </a:t>
            </a:r>
            <a:r>
              <a:rPr lang="es-ES" dirty="0"/>
              <a:t>reproducir </a:t>
            </a:r>
            <a:r>
              <a:rPr dirty="0"/>
              <a:t>sus formas y </a:t>
            </a:r>
            <a:r>
              <a:rPr lang="es-ES" dirty="0"/>
              <a:t>dibujarlo</a:t>
            </a:r>
            <a:r>
              <a:rPr dirty="0"/>
              <a:t>. </a:t>
            </a:r>
            <a:r>
              <a:rPr lang="es-ES" dirty="0"/>
              <a:t>Utilizaba </a:t>
            </a:r>
            <a:r>
              <a:rPr dirty="0"/>
              <a:t> los </a:t>
            </a:r>
            <a:r>
              <a:rPr lang="es-ES" dirty="0"/>
              <a:t>materiales </a:t>
            </a:r>
            <a:r>
              <a:rPr dirty="0"/>
              <a:t>que </a:t>
            </a:r>
            <a:r>
              <a:rPr lang="es-ES" dirty="0"/>
              <a:t>encontraba </a:t>
            </a:r>
            <a:r>
              <a:rPr dirty="0"/>
              <a:t>y </a:t>
            </a:r>
            <a:r>
              <a:rPr lang="es-ES" dirty="0"/>
              <a:t>descubría cómo era su entorno para darlo a conocer a los demás miembros del clan.</a:t>
            </a:r>
            <a:endParaRPr dirty="0"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385</Words>
  <Application>Microsoft Macintosh PowerPoint</Application>
  <PresentationFormat>Personalizado</PresentationFormat>
  <Paragraphs>23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Helvetica Neue</vt:lpstr>
      <vt:lpstr>Papyrus</vt:lpstr>
      <vt:lpstr>Parchment</vt:lpstr>
      <vt:lpstr>El dibujo en la historia  del  pensamiento humano como  generador de conocimiento</vt:lpstr>
      <vt:lpstr>Origen del dibujo</vt:lpstr>
      <vt:lpstr>Origenes</vt:lpstr>
      <vt:lpstr>Medio de comunicación</vt:lpstr>
      <vt:lpstr>Pictogramas</vt:lpstr>
      <vt:lpstr>Tipo de conocimiento</vt:lpstr>
      <vt:lpstr>Ideogramas</vt:lpstr>
      <vt:lpstr>Conocimiento</vt:lpstr>
      <vt:lpstr>Importancia</vt:lpstr>
      <vt:lpstr>ARTE</vt:lpstr>
      <vt:lpstr>Fundamento de las artes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dibujo en la historia  del  pensamiento humano como  generador de conocimiento</dc:title>
  <cp:lastModifiedBy>Ariadne Garcia Morales</cp:lastModifiedBy>
  <cp:revision>5</cp:revision>
  <dcterms:modified xsi:type="dcterms:W3CDTF">2022-06-02T13:55:58Z</dcterms:modified>
</cp:coreProperties>
</file>